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  <p:sldMasterId id="2147483695" r:id="rId3"/>
  </p:sldMasterIdLst>
  <p:notesMasterIdLst>
    <p:notesMasterId r:id="rId70"/>
  </p:notesMasterIdLst>
  <p:sldIdLst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9" r:id="rId56"/>
    <p:sldId id="320" r:id="rId57"/>
    <p:sldId id="321" r:id="rId58"/>
    <p:sldId id="322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</p:sldIdLst>
  <p:sldSz cx="9144000" cy="5143500" type="screen16x9"/>
  <p:notesSz cx="6858000" cy="9144000"/>
  <p:embeddedFontLst>
    <p:embeddedFont>
      <p:font typeface="Helvetica Neue Light" panose="020B0600000101010101" charset="0"/>
      <p:regular r:id="rId71"/>
      <p:bold r:id="rId72"/>
      <p:italic r:id="rId73"/>
      <p:boldItalic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Gill Sans" panose="020B0600000101010101" charset="0"/>
      <p:regular r:id="rId79"/>
      <p:bold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Helvetica Neue" panose="020B0600000101010101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193D07-D42B-48A6-8B76-0F5887C51EFD}">
  <a:tblStyle styleId="{48193D07-D42B-48A6-8B76-0F5887C51E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4.fntdata"/><Relationship Id="rId89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6.fntdata"/><Relationship Id="rId7" Type="http://schemas.openxmlformats.org/officeDocument/2006/relationships/slide" Target="slides/slide4.xml"/><Relationship Id="rId71" Type="http://schemas.openxmlformats.org/officeDocument/2006/relationships/font" Target="fonts/font1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7.fntdata"/><Relationship Id="rId61" Type="http://schemas.openxmlformats.org/officeDocument/2006/relationships/slide" Target="slides/slide58.xml"/><Relationship Id="rId82" Type="http://schemas.openxmlformats.org/officeDocument/2006/relationships/font" Target="fonts/font12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d9069b96_0_1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ed9069b9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d9069b96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d9069b96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d9069b96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d9069b96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d9069b96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d9069b96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d9069b96_0_5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1ed9069b96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d9069b96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d9069b96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be86e608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be86e608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d9069b96_0_5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1ed9069b96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d9069b96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ed9069b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d9069b96_0_5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1ed9069b9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d9069b96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d9069b96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d9069b96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d9069b96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d9069b9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d9069b9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d9069b9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ed9069b96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d9069b96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1ed9069b9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8a3891b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8a3891b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d9069b96_0_6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ed9069b96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d9069b9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d9069b96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d9069b9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d9069b9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d9069b96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ed9069b96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d9069b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d9069b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d9069b96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d9069b96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8a3891b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8a3891b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d9069b96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d9069b96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d9069b96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d9069b96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d9069b9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d9069b9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9069b96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d9069b96_0_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d9069b96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ed9069b96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d9069b9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d9069b9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8a70fa6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8a70fa6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18a3891b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18a3891b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8a3891b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18a3891b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18a3891b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18a3891b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d9069b96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d9069b96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8a3891b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18a3891b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8a3891bd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218a3891b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d9069b96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ed9069b96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d9069b96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d9069b96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ed9069b96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ed9069b96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d9069b96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ed9069b96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ed9069b9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ed9069b9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ed9069b96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ed9069b96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d9069b96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ed9069b96_0_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d9069b9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ed9069b9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8a389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8a3891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ed9069b96_0_6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1ed9069b96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ed9069b96_0_6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1ed9069b96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d9069b96_0_6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1ed9069b96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ed9069b96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ed9069b96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ed9069b96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ed9069b96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d9069b96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ed9069b96_0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d9069b96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ed9069b96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d9069b96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d9069b96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ed9069b9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ed9069b96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ed9069b96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1ed9069b9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d9069b96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d9069b96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18a3891b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18a3891b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ed9069b9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ed9069b96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d9069b9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d9069b9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d9069b96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ed9069b96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ed9069b96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ed9069b96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ed9069b96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ed9069b96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ed9069b96_0_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1ed9069b9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d9069b96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d9069b96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d9069b9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d9069b96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d9069b9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d9069b96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8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body" idx="1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>
            <a:spLocks noGrp="1"/>
          </p:cNvSpPr>
          <p:nvPr>
            <p:ph type="pic" idx="2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>
            <a:spLocks noGrp="1"/>
          </p:cNvSpPr>
          <p:nvPr>
            <p:ph type="pic" idx="2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3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body" idx="1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>
            <a:spLocks noGrp="1"/>
          </p:cNvSpPr>
          <p:nvPr>
            <p:ph type="pic" idx="2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body" idx="1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>
            <a:spLocks noGrp="1"/>
          </p:cNvSpPr>
          <p:nvPr>
            <p:ph type="pic" idx="2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43"/>
          <p:cNvSpPr>
            <a:spLocks noGrp="1"/>
          </p:cNvSpPr>
          <p:nvPr>
            <p:ph type="pic" idx="3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43"/>
          <p:cNvSpPr>
            <a:spLocks noGrp="1"/>
          </p:cNvSpPr>
          <p:nvPr>
            <p:ph type="pic" idx="4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body" idx="1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2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15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7400" marR="0" lvl="3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5200" marR="0" lvl="4" indent="-279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1684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3335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113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764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sldNum" idx="12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46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7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>
            <a:spLocks noGrp="1"/>
          </p:cNvSpPr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1-hello-rnn.p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1-hello-rnn.p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nkim/DeepLearningZeroToAll/blob/master/lab-12-0-rnn_basics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tensorflow.org/versions/r0.11/tutorials/wide_and_deep/index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.ie.cuhk.edu.hk/~ccloy/project_target_code/index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rjilozair/char-rnn-tensorflow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hyperlink" Target="https://github.com/hunkim/word-rnn-tensorflow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jiwonkim.org/awesome-rnn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9"/>
          <p:cNvSpPr txBox="1">
            <a:spLocks noGrp="1"/>
          </p:cNvSpPr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grpSp>
        <p:nvGrpSpPr>
          <p:cNvPr id="195" name="Google Shape;19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96" name="Google Shape;19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98" name="Google Shape;19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6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/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/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18" name="Google Shape;318;p61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61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6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/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/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/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/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2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365" name="Google Shape;3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65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65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65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6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65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o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>
            <a:spLocks noGrp="1"/>
          </p:cNvSpPr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  <a:endParaRPr/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20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7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67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6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67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67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67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7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o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67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2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4" name="Google Shape;404;p6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5" name="Google Shape;405;p67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6" name="Google Shape;406;p67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7" name="Google Shape;407;p67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8" name="Google Shape;408;p67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9" name="Google Shape;409;p67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7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sp>
        <p:nvSpPr>
          <p:cNvPr id="411" name="Google Shape;411;p67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2" name="Google Shape;412;p67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3" name="Google Shape;413;p67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4" name="Google Shape;414;p6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5" name="Google Shape;415;p67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6" name="Google Shape;416;p67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3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966300"/>
            <a:ext cx="5715000" cy="22764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29" name="Google Shape;429;p69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lang="en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lang="en"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lang="en"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Google Shape;4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36" name="Google Shape;436;p70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lang="en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lang="en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lang="en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lang="en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Execute RNN</a:t>
            </a:r>
            <a:endParaRPr/>
          </a:p>
        </p:txBody>
      </p:sp>
      <p:sp>
        <p:nvSpPr>
          <p:cNvPr id="443" name="Google Shape;443;p71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lang="en" sz="20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lang="en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2743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hidden_rnn_size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453" name="Google Shape;453;p72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lang="en" sz="18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8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8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8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39" name="Google Shape;2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3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461" name="Google Shape;461;p73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7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>
            <a:spLocks noGrp="1"/>
          </p:cNvSpPr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to RNN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lang="en" sz="1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lang="en" sz="1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lang="en" sz="1800" b="1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  <p:sp>
        <p:nvSpPr>
          <p:cNvPr id="470" name="Google Shape;470;p74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lang="en" sz="12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sz="12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>
            <a:spLocks noGrp="1"/>
          </p:cNvSpPr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76" name="Google Shape;476;p75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1145"/>
            <a:ext cx="8839196" cy="258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/>
          <p:nvPr/>
        </p:nvSpPr>
        <p:spPr>
          <a:xfrm>
            <a:off x="0" y="669900"/>
            <a:ext cx="6631800" cy="4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7800" marR="177800" lvl="0" indent="0" algn="l" rtl="0">
              <a:lnSpc>
                <a:spcPct val="121429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 i="1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sequence_length]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y_data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i="1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sequence_length, emb_dim ]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i="1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 * sequence_length]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weights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sequence_loss(prediction1,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sequence_loss(prediction2,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"Loss1: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sequence_loss1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eval(),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"Loss2: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sequence_loss2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76"/>
          <p:cNvSpPr txBox="1">
            <a:spLocks noGrp="1"/>
          </p:cNvSpPr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7143525" y="4168400"/>
            <a:ext cx="1699800" cy="747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Loss1:  0.513015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Loss2:  0.371101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>
            <a:spLocks noGrp="1"/>
          </p:cNvSpPr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90" name="Google Shape;490;p7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8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97" name="Google Shape;497;p78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  <a:endParaRPr sz="12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lang="en" sz="1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  <a:endParaRPr sz="18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data creation</a:t>
            </a:r>
            <a:endParaRPr/>
          </a:p>
        </p:txBody>
      </p:sp>
      <p:sp>
        <p:nvSpPr>
          <p:cNvPr id="540" name="Google Shape;540;p82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lang="en" sz="1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3"/>
          <p:cNvSpPr txBox="1">
            <a:spLocks noGrp="1"/>
          </p:cNvSpPr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data creation</a:t>
            </a:r>
            <a:endParaRPr/>
          </a:p>
        </p:txBody>
      </p:sp>
      <p:sp>
        <p:nvSpPr>
          <p:cNvPr id="547" name="Google Shape;547;p8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600" b="1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</a:t>
            </a:r>
            <a:endParaRPr/>
          </a:p>
        </p:txBody>
      </p:sp>
      <p:sp>
        <p:nvSpPr>
          <p:cNvPr id="554" name="Google Shape;554;p84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lang="en" sz="1600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47" name="Google Shape;2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4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 strike="sng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 strike="sng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BasicLSTMCell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5"/>
          <p:cNvSpPr txBox="1">
            <a:spLocks noGrp="1"/>
          </p:cNvSpPr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560" name="Google Shape;560;p85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914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lang="en" sz="1800" b="1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6"/>
          <p:cNvSpPr txBox="1">
            <a:spLocks noGrp="1"/>
          </p:cNvSpPr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567" name="Google Shape;567;p86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86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75" name="Google Shape;575;p87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8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82" name="Google Shape;582;p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3" name="Google Shape;583;p88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# training dataset</a:t>
            </a:r>
            <a:endParaRPr sz="16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>
            <a:spLocks noGrp="1"/>
          </p:cNvSpPr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590" name="Google Shape;590;p89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5105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89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# training dataset</a:t>
            </a:r>
            <a:endParaRPr sz="16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0"/>
          <p:cNvSpPr txBox="1">
            <a:spLocks noGrp="1"/>
          </p:cNvSpPr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598" name="Google Shape;598;p90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90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# training dataset</a:t>
            </a:r>
            <a:endParaRPr sz="16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>
            <a:spLocks noGrp="1"/>
          </p:cNvSpPr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606" name="Google Shape;606;p91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914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lang="en" sz="1800" b="1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2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13" name="Google Shape;613;p92"/>
          <p:cNvSpPr txBox="1">
            <a:spLocks noGrp="1"/>
          </p:cNvSpPr>
          <p:nvPr>
            <p:ph type="body" idx="1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Run long sequence RNN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Why it does not work?</a:t>
            </a:r>
            <a:endParaRPr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647" name="Google Shape;647;p95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sz="1600"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6"/>
          <p:cNvSpPr txBox="1">
            <a:spLocks noGrp="1"/>
          </p:cNvSpPr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655" name="Google Shape;655;p96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# training dataset</a:t>
            </a:r>
            <a:endParaRPr sz="16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5"/>
          <p:cNvSpPr txBox="1">
            <a:spLocks noGrp="1"/>
          </p:cNvSpPr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lang="en" i="1"/>
              <a:t>input-dim</a:t>
            </a:r>
            <a:r>
              <a:rPr lang="en"/>
              <a:t>) in 2 (</a:t>
            </a:r>
            <a:r>
              <a:rPr lang="en" i="1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55" name="Google Shape;2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5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55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>
            <a:spLocks noGrp="1"/>
          </p:cNvSpPr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662" name="Google Shape;662;p97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# training dataset</a:t>
            </a:r>
            <a:endParaRPr sz="16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&amp; Deep</a:t>
            </a:r>
            <a:endParaRPr/>
          </a:p>
        </p:txBody>
      </p:sp>
      <p:pic>
        <p:nvPicPr>
          <p:cNvPr id="670" name="Google Shape;670;p98" descr="pasted-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8" y="1519238"/>
            <a:ext cx="8467800" cy="2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8"/>
          <p:cNvSpPr/>
          <p:nvPr/>
        </p:nvSpPr>
        <p:spPr>
          <a:xfrm>
            <a:off x="1292686" y="4775376"/>
            <a:ext cx="74343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1700" b="0" i="0" u="sng" strike="noStrike" cap="none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https://www.tensorflow.org/versions/r0.11/tutorials/wide_and_deep/index.html</a:t>
            </a:r>
            <a:endParaRPr sz="5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9"/>
          <p:cNvSpPr txBox="1">
            <a:spLocks noGrp="1"/>
          </p:cNvSpPr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RNN </a:t>
            </a:r>
            <a:endParaRPr/>
          </a:p>
        </p:txBody>
      </p:sp>
      <p:sp>
        <p:nvSpPr>
          <p:cNvPr id="677" name="Google Shape;677;p99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lang="en" sz="15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lang="en" sz="15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  <a:endParaRPr sz="15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lang="en" sz="15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  <a:endParaRPr sz="15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  <a:endParaRPr sz="15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lang="en" sz="18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  <a:endParaRPr sz="15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8" name="Google Shape;6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0"/>
          <p:cNvSpPr txBox="1">
            <a:spLocks noGrp="1"/>
          </p:cNvSpPr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Deep CNN</a:t>
            </a:r>
            <a:endParaRPr/>
          </a:p>
        </p:txBody>
      </p:sp>
      <p:sp>
        <p:nvSpPr>
          <p:cNvPr id="685" name="Google Shape;685;p10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 dirty="0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 dirty="0"/>
          </a:p>
        </p:txBody>
      </p:sp>
      <p:pic>
        <p:nvPicPr>
          <p:cNvPr id="686" name="Google Shape;68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01"/>
          <p:cNvSpPr txBox="1">
            <a:spLocks noGrp="1"/>
          </p:cNvSpPr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2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1" name="Google Shape;701;p102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102"/>
          <p:cNvSpPr txBox="1">
            <a:spLocks noGrp="1"/>
          </p:cNvSpPr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>
            <a:spLocks noGrp="1"/>
          </p:cNvSpPr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9" name="Google Shape;709;p103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  <a:endParaRPr sz="15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lang="en" sz="15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lang="en" sz="15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0" name="Google Shape;71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>
            <a:spLocks noGrp="1"/>
          </p:cNvSpPr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717" name="Google Shape;717;p10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8" name="Google Shape;7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>
            <a:spLocks noGrp="1"/>
          </p:cNvSpPr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25" name="Google Shape;725;p105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5105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105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  <a:endParaRPr sz="1600"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  <a:endParaRPr sz="1600"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  <a:endParaRPr sz="1600"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  <a:endParaRPr sz="1600"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  <a:endParaRPr sz="1600"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  <a:endParaRPr sz="1600"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  <a:endParaRPr sz="1600"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6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34" name="Google Shape;734;p106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  <a:endParaRPr sz="1600"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lang="en" i="1"/>
              <a:t>input-dim</a:t>
            </a:r>
            <a:r>
              <a:rPr lang="en"/>
              <a:t>) in 2 (</a:t>
            </a:r>
            <a:r>
              <a:rPr lang="en" i="1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63" name="Google Shape;2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7"/>
          <p:cNvSpPr txBox="1">
            <a:spLocks noGrp="1"/>
          </p:cNvSpPr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741" name="Google Shape;741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7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8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 dirty="0"/>
              <a:t> </a:t>
            </a:r>
            <a:endParaRPr sz="1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  <a:endParaRPr/>
          </a:p>
        </p:txBody>
      </p:sp>
      <p:sp>
        <p:nvSpPr>
          <p:cNvPr id="756" name="Google Shape;756;p109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3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lang="en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757" name="Google Shape;757;p109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3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lang="en" sz="23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/>
          </a:p>
        </p:txBody>
      </p:sp>
      <p:pic>
        <p:nvPicPr>
          <p:cNvPr id="758" name="Google Shape;758;p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2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2" name="Google Shape;79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12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3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9" name="Google Shape;79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3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&lt;pad&gt;   &lt;pad&gt;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&lt;pad&gt;   &lt;pad&gt;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4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806" name="Google Shape;80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14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808" name="Google Shape;808;p114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lang="en" sz="2000" b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0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0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0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0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0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5"/>
          <p:cNvSpPr txBox="1">
            <a:spLocks noGrp="1"/>
          </p:cNvSpPr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RNN</a:t>
            </a:r>
            <a:endParaRPr/>
          </a:p>
        </p:txBody>
      </p:sp>
      <p:sp>
        <p:nvSpPr>
          <p:cNvPr id="814" name="Google Shape;814;p115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 b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11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/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lang="en" sz="1300" b="1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lang="en" sz="1300" b="1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 b="1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lang="en" sz="1300" b="1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/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lang="en" sz="1300" b="1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  <a:endParaRPr sz="13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8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data</a:t>
            </a:r>
            <a:endParaRPr/>
          </a:p>
        </p:txBody>
      </p:sp>
      <p:pic>
        <p:nvPicPr>
          <p:cNvPr id="850" name="Google Shape;85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9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  <a:endParaRPr/>
          </a:p>
        </p:txBody>
      </p:sp>
      <p:graphicFrame>
        <p:nvGraphicFramePr>
          <p:cNvPr id="856" name="Google Shape;856;p119"/>
          <p:cNvGraphicFramePr/>
          <p:nvPr/>
        </p:nvGraphicFramePr>
        <p:xfrm>
          <a:off x="1014688" y="1470175"/>
          <a:ext cx="7114575" cy="3070100"/>
        </p:xfrm>
        <a:graphic>
          <a:graphicData uri="http://schemas.openxmlformats.org/drawingml/2006/table">
            <a:tbl>
              <a:tblPr>
                <a:noFill/>
                <a:tableStyleId>{48193D07-D42B-48A6-8B76-0F5887C51EFD}</a:tableStyleId>
              </a:tblPr>
              <a:tblGrid>
                <a:gridCol w="143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0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20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  <a:endParaRPr/>
          </a:p>
        </p:txBody>
      </p:sp>
      <p:sp>
        <p:nvSpPr>
          <p:cNvPr id="864" name="Google Shape;864;p120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865" name="Google Shape;865;p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866" name="Google Shape;866;p120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867" name="Google Shape;867;p120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868" name="Google Shape;868;p120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  <p:sp>
        <p:nvSpPr>
          <p:cNvPr id="869" name="Google Shape;869;p120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endParaRPr sz="2400"/>
          </a:p>
        </p:txBody>
      </p:sp>
      <p:sp>
        <p:nvSpPr>
          <p:cNvPr id="870" name="Google Shape;870;p120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endParaRPr sz="2400"/>
          </a:p>
        </p:txBody>
      </p:sp>
      <p:sp>
        <p:nvSpPr>
          <p:cNvPr id="871" name="Google Shape;871;p120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7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lang="en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  <a:endParaRPr i="1">
              <a:solidFill>
                <a:srgbClr val="4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57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" name="Google Shape;272;p57"/>
          <p:cNvSpPr txBox="1">
            <a:spLocks noGrp="1"/>
          </p:cNvSpPr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lang="en" i="1"/>
              <a:t>input-dim</a:t>
            </a:r>
            <a:r>
              <a:rPr lang="en"/>
              <a:t>) in 2 (</a:t>
            </a:r>
            <a:r>
              <a:rPr lang="en" i="1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7" name="Google Shape;877;p121"/>
          <p:cNvGraphicFramePr/>
          <p:nvPr/>
        </p:nvGraphicFramePr>
        <p:xfrm>
          <a:off x="142838" y="2010850"/>
          <a:ext cx="5345425" cy="3132650"/>
        </p:xfrm>
        <a:graphic>
          <a:graphicData uri="http://schemas.openxmlformats.org/drawingml/2006/table">
            <a:tbl>
              <a:tblPr>
                <a:noFill/>
                <a:tableStyleId>{48193D07-D42B-48A6-8B76-0F5887C51EFD}</a:tableStyleId>
              </a:tblPr>
              <a:tblGrid>
                <a:gridCol w="10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6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3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3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3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3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3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3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3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3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sz="1200"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78" name="Google Shape;8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00" y="31550"/>
            <a:ext cx="6618793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2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884" name="Google Shape;884;p122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lang="en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lang="en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lang="en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lang="en" b="1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88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8761D"/>
                </a:solidFill>
              </a:rPr>
              <a:t>[[ 0.18667876  0.20948057  0.20878184  0.          0.21744815]</a:t>
            </a:r>
            <a:endParaRPr sz="1100" b="1">
              <a:solidFill>
                <a:srgbClr val="38761D"/>
              </a:solidFill>
            </a:endParaRPr>
          </a:p>
          <a:p>
            <a:pPr marL="0" lvl="0" indent="488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8761D"/>
                </a:solidFill>
              </a:rPr>
              <a:t>[ 0.30697388  0.31463414  0.21899367  0.01247647  0.21698189]</a:t>
            </a:r>
            <a:endParaRPr sz="1100" b="1">
              <a:solidFill>
                <a:srgbClr val="38761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8761D"/>
                </a:solidFill>
              </a:rPr>
              <a:t>[ 0.21914211  0.26390721  0.2246864   0.45632338  0.22496747]</a:t>
            </a:r>
            <a:endParaRPr sz="1100" b="1">
              <a:solidFill>
                <a:srgbClr val="38761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8761D"/>
                </a:solidFill>
              </a:rPr>
              <a:t>[ 0.23312993  0.23641916  0.16268272  0.57017119  0.14744274]</a:t>
            </a:r>
            <a:endParaRPr sz="1100" b="1">
              <a:solidFill>
                <a:srgbClr val="38761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8761D"/>
                </a:solidFill>
              </a:rPr>
              <a:t>[ 0.13431201  0.15175877  0.11617252  0.39380658  0.13289962]</a:t>
            </a:r>
            <a:endParaRPr sz="1100" b="1">
              <a:solidFill>
                <a:srgbClr val="38761D"/>
              </a:solidFill>
            </a:endParaRPr>
          </a:p>
          <a:p>
            <a:pPr marL="0" lvl="0" indent="488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8761D"/>
                </a:solidFill>
              </a:rPr>
              <a:t> [ 0.13973232  0.17060429  0.15860382  0.28173344  0.18171679]</a:t>
            </a:r>
            <a:endParaRPr sz="1100" b="1">
              <a:solidFill>
                <a:srgbClr val="38761D"/>
              </a:solidFill>
            </a:endParaRPr>
          </a:p>
          <a:p>
            <a:pPr marL="0" lvl="0" indent="488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8761D"/>
                </a:solidFill>
              </a:rPr>
              <a:t> [ 0.18933069  0.20057799  0.19187983  0.29783096  0.2086465 ]] </a:t>
            </a:r>
            <a:endParaRPr sz="1100" b="1">
              <a:solidFill>
                <a:srgbClr val="38761D"/>
              </a:solidFill>
            </a:endParaRPr>
          </a:p>
          <a:p>
            <a:pPr marL="0" lvl="0" indent="4889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8761D"/>
                </a:solidFill>
              </a:rPr>
              <a:t>--&gt; [ 0.14106001]</a:t>
            </a:r>
            <a:endParaRPr sz="1100"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3"/>
          <p:cNvSpPr txBox="1">
            <a:spLocks noGrp="1"/>
          </p:cNvSpPr>
          <p:nvPr>
            <p:ph type="title"/>
          </p:nvPr>
        </p:nvSpPr>
        <p:spPr>
          <a:xfrm>
            <a:off x="-8200" y="-18450"/>
            <a:ext cx="6773100" cy="1108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datasets</a:t>
            </a:r>
            <a:endParaRPr/>
          </a:p>
        </p:txBody>
      </p:sp>
      <p:sp>
        <p:nvSpPr>
          <p:cNvPr id="892" name="Google Shape;892;p123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sz="18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lang="en" sz="1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lang="en" sz="18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4"/>
          <p:cNvSpPr txBox="1">
            <a:spLocks noGrp="1"/>
          </p:cNvSpPr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 </a:t>
            </a:r>
            <a:endParaRPr/>
          </a:p>
        </p:txBody>
      </p:sp>
      <p:sp>
        <p:nvSpPr>
          <p:cNvPr id="899" name="Google Shape;899;p124"/>
          <p:cNvSpPr txBox="1"/>
          <p:nvPr/>
        </p:nvSpPr>
        <p:spPr>
          <a:xfrm>
            <a:off x="0" y="903900"/>
            <a:ext cx="9144000" cy="3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tf.contrib.layers.fully_connected(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activation_fn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lang="en" sz="16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1" name="Google Shape;90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050" y="680775"/>
            <a:ext cx="1047100" cy="1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5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907" name="Google Shape;907;p12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lang="en" b="1" i="1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9" name="Google Shape;90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800" y="1548500"/>
            <a:ext cx="3590800" cy="269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6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915" name="Google Shape;915;p126"/>
          <p:cNvSpPr txBox="1">
            <a:spLocks noGrp="1"/>
          </p:cNvSpPr>
          <p:nvPr>
            <p:ph type="body" idx="1"/>
          </p:nvPr>
        </p:nvSpPr>
        <p:spPr>
          <a:xfrm>
            <a:off x="180200" y="1460001"/>
            <a:ext cx="8783400" cy="19704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 stock prediction using linear regression only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Improve results using more features such as keywords and/or sentiments in top news</a:t>
            </a:r>
            <a:endParaRPr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7"/>
          <p:cNvSpPr txBox="1">
            <a:spLocks noGrp="1"/>
          </p:cNvSpPr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lang="en"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921" name="Google Shape;921;p127"/>
          <p:cNvSpPr txBox="1">
            <a:spLocks noGrp="1"/>
          </p:cNvSpPr>
          <p:nvPr>
            <p:ph type="body" idx="1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4064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 sz="2200"/>
          </a:p>
          <a:p>
            <a:pPr marL="406400" marR="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 sz="2200"/>
          </a:p>
          <a:p>
            <a:pPr marL="406400" marR="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 sz="2200"/>
          </a:p>
          <a:p>
            <a:pPr marL="406400" marR="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 sz="2200"/>
          </a:p>
          <a:p>
            <a:pPr marL="406400" marR="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 sz="2200"/>
          </a:p>
          <a:p>
            <a:pPr marL="406400" marR="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 sz="2200"/>
          </a:p>
        </p:txBody>
      </p:sp>
      <p:sp>
        <p:nvSpPr>
          <p:cNvPr id="922" name="Google Shape;922;p127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lang="en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8"/>
          <p:cNvSpPr txBox="1">
            <a:spLocks noGrp="1"/>
          </p:cNvSpPr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pic>
        <p:nvPicPr>
          <p:cNvPr id="280" name="Google Shape;2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8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5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9"/>
          <p:cNvSpPr txBox="1">
            <a:spLocks noGrp="1"/>
          </p:cNvSpPr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91" name="Google Shape;291;p59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59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X_data = array</a:t>
            </a:r>
            <a:endParaRPr sz="1200" b="1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  <a:endParaRPr sz="1200" b="1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lang="en" sz="1200" b="1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  <a:endParaRPr sz="1200" b="1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93" name="Google Shape;2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9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1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sz="1100" b="1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96" name="Google Shape;296;p59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297" name="Google Shape;297;p59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8" name="Google Shape;29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Google Shape;3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6" name="Google Shape;306;p6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307" name="Google Shape;307;p60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8" name="Google Shape;30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3980</Words>
  <Application>Microsoft Office PowerPoint</Application>
  <PresentationFormat>화면 슬라이드 쇼(16:9)</PresentationFormat>
  <Paragraphs>692</Paragraphs>
  <Slides>66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Arial</vt:lpstr>
      <vt:lpstr>Helvetica Neue Light</vt:lpstr>
      <vt:lpstr>Calibri</vt:lpstr>
      <vt:lpstr>Gill Sans</vt:lpstr>
      <vt:lpstr>Consolas</vt:lpstr>
      <vt:lpstr>Helvetica Neue</vt:lpstr>
      <vt:lpstr>Noto Sans Symbols</vt:lpstr>
      <vt:lpstr>Simple Light</vt:lpstr>
      <vt:lpstr>White</vt:lpstr>
      <vt:lpstr>White</vt:lpstr>
      <vt:lpstr>Lab 12 RNN</vt:lpstr>
      <vt:lpstr>RNN in TensorFlow</vt:lpstr>
      <vt:lpstr>RNN in TensorFlow</vt:lpstr>
      <vt:lpstr>One node: 4 (input-dim) in 2 (hidden_size)</vt:lpstr>
      <vt:lpstr>One node: 4 (input-dim) in 2 (hidden_size)</vt:lpstr>
      <vt:lpstr>One node: 4 (input-dim) in 2 (hidden_size)</vt:lpstr>
      <vt:lpstr>Unfolding to n sequences</vt:lpstr>
      <vt:lpstr>Unfolding to n sequences</vt:lpstr>
      <vt:lpstr>PowerPoint 프레젠테이션</vt:lpstr>
      <vt:lpstr>PowerPoint 프레젠테이션</vt:lpstr>
      <vt:lpstr>PowerPoint 프레젠테이션</vt:lpstr>
      <vt:lpstr>Teach RNN ‘hihello’</vt:lpstr>
      <vt:lpstr>One-hot encoding</vt:lpstr>
      <vt:lpstr>Teach RNN ‘hihello’</vt:lpstr>
      <vt:lpstr>Teach RNN ‘hihello’</vt:lpstr>
      <vt:lpstr>Creating rnn cell</vt:lpstr>
      <vt:lpstr>Creating rnn cell</vt:lpstr>
      <vt:lpstr>Execute RNN</vt:lpstr>
      <vt:lpstr>RNN parameters</vt:lpstr>
      <vt:lpstr>Data creation</vt:lpstr>
      <vt:lpstr>Feed to RNN</vt:lpstr>
      <vt:lpstr>Cost: sequence_loss</vt:lpstr>
      <vt:lpstr>Cost: sequence_loss</vt:lpstr>
      <vt:lpstr>Cost: sequence_loss</vt:lpstr>
      <vt:lpstr>Training</vt:lpstr>
      <vt:lpstr>Results</vt:lpstr>
      <vt:lpstr>Manual data creation</vt:lpstr>
      <vt:lpstr>Better data creation</vt:lpstr>
      <vt:lpstr>Hyper parameters</vt:lpstr>
      <vt:lpstr>LSTM and Loss</vt:lpstr>
      <vt:lpstr>Training and Results</vt:lpstr>
      <vt:lpstr>Really long sentence?</vt:lpstr>
      <vt:lpstr>Really long sentence?</vt:lpstr>
      <vt:lpstr>Making dataset</vt:lpstr>
      <vt:lpstr>RNN parameters</vt:lpstr>
      <vt:lpstr>LSTM and Loss</vt:lpstr>
      <vt:lpstr>Exercise</vt:lpstr>
      <vt:lpstr>Really long sentence?</vt:lpstr>
      <vt:lpstr>Making dataset</vt:lpstr>
      <vt:lpstr>RNN parameters</vt:lpstr>
      <vt:lpstr>Wide &amp; Deep</vt:lpstr>
      <vt:lpstr>Stacked RNN </vt:lpstr>
      <vt:lpstr>Softmax (FC) in Deep CNN</vt:lpstr>
      <vt:lpstr>Softmax</vt:lpstr>
      <vt:lpstr>Softmax</vt:lpstr>
      <vt:lpstr>Softmax</vt:lpstr>
      <vt:lpstr>Loss</vt:lpstr>
      <vt:lpstr>Training and print results</vt:lpstr>
      <vt:lpstr>Training and print results</vt:lpstr>
      <vt:lpstr>char-rnn</vt:lpstr>
      <vt:lpstr>PowerPoint 프레젠테이션</vt:lpstr>
      <vt:lpstr>char/word rnn (char/word level n to n model)</vt:lpstr>
      <vt:lpstr>Different sequence length</vt:lpstr>
      <vt:lpstr>Different sequence length</vt:lpstr>
      <vt:lpstr>Different sequence length</vt:lpstr>
      <vt:lpstr>Dynamic RNN</vt:lpstr>
      <vt:lpstr>Time series data</vt:lpstr>
      <vt:lpstr>Time series data</vt:lpstr>
      <vt:lpstr>Many to one</vt:lpstr>
      <vt:lpstr>PowerPoint 프레젠테이션</vt:lpstr>
      <vt:lpstr>Reading data</vt:lpstr>
      <vt:lpstr>Training and test datasets</vt:lpstr>
      <vt:lpstr>LSTM and Loss </vt:lpstr>
      <vt:lpstr>Training and Results</vt:lpstr>
      <vt:lpstr>Exercise</vt:lpstr>
      <vt:lpstr>Other RNN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12 RNN</dc:title>
  <dc:creator>user</dc:creator>
  <cp:lastModifiedBy>user</cp:lastModifiedBy>
  <cp:revision>3</cp:revision>
  <dcterms:modified xsi:type="dcterms:W3CDTF">2019-08-22T05:08:44Z</dcterms:modified>
</cp:coreProperties>
</file>